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71" r:id="rId7"/>
    <p:sldId id="273" r:id="rId8"/>
    <p:sldId id="272" r:id="rId9"/>
    <p:sldId id="282" r:id="rId10"/>
    <p:sldId id="274" r:id="rId11"/>
    <p:sldId id="276" r:id="rId12"/>
    <p:sldId id="277" r:id="rId13"/>
    <p:sldId id="268" r:id="rId14"/>
    <p:sldId id="279" r:id="rId15"/>
    <p:sldId id="287" r:id="rId16"/>
    <p:sldId id="280" r:id="rId17"/>
    <p:sldId id="278" r:id="rId18"/>
    <p:sldId id="288" r:id="rId19"/>
    <p:sldId id="285" r:id="rId20"/>
    <p:sldId id="286" r:id="rId21"/>
    <p:sldId id="283" r:id="rId22"/>
    <p:sldId id="269" r:id="rId23"/>
    <p:sldId id="270" r:id="rId24"/>
    <p:sldId id="284" r:id="rId25"/>
    <p:sldId id="292" r:id="rId26"/>
    <p:sldId id="281" r:id="rId27"/>
    <p:sldId id="291" r:id="rId28"/>
    <p:sldId id="290" r:id="rId29"/>
    <p:sldId id="26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ownloads\IMG_20240423_154828_1%20(1)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496944" cy="2016224"/>
          </a:xfrm>
        </p:spPr>
        <p:txBody>
          <a:bodyPr>
            <a:normAutofit/>
          </a:bodyPr>
          <a:lstStyle/>
          <a:p>
            <a:pPr lvl="0" defTabSz="457200">
              <a:spcBef>
                <a:spcPts val="1000"/>
              </a:spcBef>
            </a:pPr>
            <a:r>
              <a:rPr lang="ru-RU" sz="2400" dirty="0" smtClean="0"/>
              <a:t>«Организация работы по патриотическому воспитанию»</a:t>
            </a:r>
            <a:br>
              <a:rPr lang="ru-RU" sz="2400" dirty="0" smtClean="0"/>
            </a:br>
            <a:r>
              <a:rPr lang="ru-RU" sz="2200" dirty="0" smtClean="0">
                <a:ea typeface="+mn-ea"/>
              </a:rPr>
              <a:t>Приоритетная </a:t>
            </a:r>
            <a:r>
              <a:rPr lang="ru-RU" sz="2200" dirty="0">
                <a:ea typeface="+mn-ea"/>
              </a:rPr>
              <a:t>форма реализации практики:</a:t>
            </a:r>
            <a:br>
              <a:rPr lang="ru-RU" sz="2200" dirty="0">
                <a:ea typeface="+mn-ea"/>
              </a:rPr>
            </a:br>
            <a:r>
              <a:rPr lang="ru-RU" sz="2200" dirty="0">
                <a:ea typeface="+mn-ea"/>
              </a:rPr>
              <a:t> педагог-педагог</a:t>
            </a:r>
            <a:r>
              <a:rPr lang="ru-RU" sz="2700" dirty="0">
                <a:ea typeface="+mn-ea"/>
              </a:rPr>
              <a:t/>
            </a:r>
            <a:br>
              <a:rPr lang="ru-RU" sz="2700" dirty="0">
                <a:ea typeface="+mn-e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29198"/>
            <a:ext cx="4143404" cy="157163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Зиновьева Луиза </a:t>
            </a:r>
            <a:r>
              <a:rPr lang="ru-RU" sz="2000" dirty="0" err="1" smtClean="0"/>
              <a:t>Эркиновна</a:t>
            </a:r>
            <a:endParaRPr lang="ru-RU" sz="2000" dirty="0" smtClean="0"/>
          </a:p>
          <a:p>
            <a:r>
              <a:rPr lang="ru-RU" sz="2000" dirty="0" smtClean="0"/>
              <a:t>Воспитатель ДОУ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426305" cy="1899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48680"/>
            <a:ext cx="391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Усланский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Досуги и развлечения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4104456" cy="3078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391439" cy="31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3105"/>
            <a:ext cx="3096344" cy="4133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2962151" cy="41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70488"/>
            <a:ext cx="3659899" cy="2744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0425"/>
            <a:ext cx="2913788" cy="38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библиотекой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87957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0795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библиотекой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186354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10" y="2060849"/>
            <a:ext cx="483931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29314"/>
            <a:ext cx="3168377" cy="42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Семинары и мастер-классы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7481"/>
            <a:ext cx="2664296" cy="3552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82010"/>
            <a:ext cx="2346324" cy="2187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11192"/>
            <a:ext cx="2504895" cy="33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6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онкурсы в ДОУ с родителями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16832"/>
            <a:ext cx="4176463" cy="3132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2592288" cy="31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онкурсы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060848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обедитель </a:t>
            </a:r>
            <a:r>
              <a:rPr lang="ru-RU" dirty="0"/>
              <a:t>в </a:t>
            </a:r>
            <a:r>
              <a:rPr lang="ru-RU" dirty="0" smtClean="0"/>
              <a:t>номинации районного </a:t>
            </a:r>
            <a:r>
              <a:rPr lang="ru-RU" dirty="0" err="1" smtClean="0"/>
              <a:t>конкурса«Осенние</a:t>
            </a:r>
            <a:r>
              <a:rPr lang="ru-RU" dirty="0" smtClean="0"/>
              <a:t> фантазии»</a:t>
            </a:r>
          </a:p>
          <a:p>
            <a:r>
              <a:rPr lang="ru-RU" dirty="0" smtClean="0"/>
              <a:t>Победители в номинации районного конкурса «Новогодний калейдоскоп»</a:t>
            </a:r>
          </a:p>
          <a:p>
            <a:r>
              <a:rPr lang="ru-RU" dirty="0" smtClean="0"/>
              <a:t>Участие и победитель в номинации районного конкурса чтецов «Пасхальный колокольчик»</a:t>
            </a:r>
          </a:p>
          <a:p>
            <a:r>
              <a:rPr lang="ru-RU" dirty="0" smtClean="0"/>
              <a:t>Участие и победитель в конкурсе  «Книжка-малышка» в ДОУ</a:t>
            </a:r>
          </a:p>
          <a:p>
            <a:r>
              <a:rPr lang="ru-RU" dirty="0" smtClean="0"/>
              <a:t>Участие и победитель в конкурсе предметно-развивающая среда 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41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квалификации </a:t>
            </a:r>
            <a:br>
              <a:rPr lang="ru-RU" dirty="0" smtClean="0"/>
            </a:br>
            <a:r>
              <a:rPr lang="ru-RU" dirty="0" smtClean="0"/>
              <a:t>посещение </a:t>
            </a:r>
            <a:r>
              <a:rPr lang="ru-RU" dirty="0" smtClean="0"/>
              <a:t>музея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2842"/>
            <a:ext cx="3096394" cy="4128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5" y="2060880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Наставник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76" y="2132856"/>
            <a:ext cx="2541019" cy="338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852936"/>
            <a:ext cx="459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Зиновьева Луиза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Эркиновна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Патриотический уголок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507854" cy="467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4954"/>
            <a:ext cx="3516427" cy="46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Выборы президента РФ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2340285" cy="3120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8254"/>
            <a:ext cx="2304256" cy="3072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39" y="2324944"/>
            <a:ext cx="2304231" cy="30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в ДОУ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822676" cy="36170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13" y="2492896"/>
            <a:ext cx="4308122" cy="3080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2913095" cy="43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1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6669"/>
            <a:ext cx="2592288" cy="345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43950"/>
            <a:ext cx="2627784" cy="3503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2" y="1805071"/>
            <a:ext cx="2844189" cy="37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Трудовая</a:t>
            </a:r>
            <a:r>
              <a:rPr lang="ru-RU" dirty="0" smtClean="0"/>
              <a:t> деятельность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64347"/>
            <a:ext cx="3995935" cy="2996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539552" y="2636912"/>
            <a:ext cx="4032515" cy="30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6986"/>
            <a:ext cx="4176464" cy="31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90" y="2348880"/>
            <a:ext cx="4420823" cy="31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Экскурсия на кухню</a:t>
            </a:r>
            <a:br>
              <a:rPr lang="ru-RU" sz="2400" dirty="0" smtClean="0"/>
            </a:br>
            <a:r>
              <a:rPr lang="ru-RU" sz="2400" dirty="0" smtClean="0"/>
              <a:t>знакомство с традиционными блюдами России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587898" cy="47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15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 Победы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5"/>
            <a:ext cx="4146642" cy="3120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92796"/>
            <a:ext cx="3240410" cy="43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0" y="1700808"/>
            <a:ext cx="5975350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03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родителям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Наставляемый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57387"/>
            <a:ext cx="2209800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420888"/>
            <a:ext cx="4793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6" y="1196751"/>
            <a:ext cx="6690586" cy="451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57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Посещение </a:t>
            </a:r>
            <a:r>
              <a:rPr lang="ru-RU" sz="2400" dirty="0" err="1" smtClean="0"/>
              <a:t>Обоянского</a:t>
            </a:r>
            <a:r>
              <a:rPr lang="ru-RU" sz="2400" dirty="0" smtClean="0"/>
              <a:t> краеведческого музея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5" y="2348880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"Живут Герои в памяти народной".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посвящена юбилейным датам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обоянцам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Героям Советского Союза: П.К. Ерину, Н.П.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Трубицину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Завелицкому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Посетив выставку, можно узнать о подвигах наших земляков, а также познакомиться с биографиями Героев и копиями документов военной поры.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9" y="2204864"/>
            <a:ext cx="1877950" cy="29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9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84784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ХОЧУ СКАЗАТЬ, Я ВАМ, ДРУЗЬЯ В ПРОФЕССИЮ ПРИШЛА НЕ ЗРЯ.                    </a:t>
            </a:r>
            <a:endParaRPr lang="ru-RU" dirty="0" smtClean="0"/>
          </a:p>
          <a:p>
            <a:r>
              <a:rPr lang="ru-RU" dirty="0" smtClean="0"/>
              <a:t>ТРУЖУСЬ </a:t>
            </a:r>
            <a:r>
              <a:rPr lang="ru-RU" dirty="0"/>
              <a:t>УЖЕ </a:t>
            </a:r>
            <a:r>
              <a:rPr lang="ru-RU" dirty="0" smtClean="0"/>
              <a:t>13 </a:t>
            </a:r>
            <a:r>
              <a:rPr lang="ru-RU" dirty="0"/>
              <a:t>ЛЕТ И ЗНАЕТЕ В ЧЕМ МОЙ СЕКРЕТ?                                                   </a:t>
            </a:r>
            <a:endParaRPr lang="ru-RU" dirty="0" smtClean="0"/>
          </a:p>
          <a:p>
            <a:r>
              <a:rPr lang="ru-RU" dirty="0" smtClean="0"/>
              <a:t>ВСЕГДА </a:t>
            </a:r>
            <a:r>
              <a:rPr lang="ru-RU" dirty="0"/>
              <a:t>УЧУ ДЕТЕЙ ДОБРУ И ЗЛА НЕ ДЕЛАТЬ НИКОМУ.                                                                   ОТВАГУ, СМЕЛОСТЬ ПРОЯВЛЯТЬ</a:t>
            </a:r>
          </a:p>
          <a:p>
            <a:r>
              <a:rPr lang="ru-RU" dirty="0" smtClean="0"/>
              <a:t> </a:t>
            </a:r>
            <a:r>
              <a:rPr lang="ru-RU" dirty="0"/>
              <a:t>СЕМЬЮ ЛЮБИТЬ И УВАЖАТЬ                                                                                                                                                                               КОНЕЧНО МЛАДШИМ ПОМОГАТЬ,</a:t>
            </a:r>
          </a:p>
          <a:p>
            <a:r>
              <a:rPr lang="ru-RU" dirty="0" smtClean="0"/>
              <a:t>КОНЕЧНО </a:t>
            </a:r>
            <a:r>
              <a:rPr lang="ru-RU" dirty="0"/>
              <a:t>СТАРШИХ ПОЧИТАТЬ.                                                                                                                                                                                                                                                            СО ВСЕМИ В МИРЕ, ДРУЖБЕ ЖИТЬ                                                                                                И РОДИНОЮ ДОРОЖИТЬ!</a:t>
            </a:r>
          </a:p>
        </p:txBody>
      </p:sp>
    </p:spTree>
    <p:extLst>
      <p:ext uri="{BB962C8B-B14F-4D97-AF65-F5344CB8AC3E}">
        <p14:creationId xmlns:p14="http://schemas.microsoft.com/office/powerpoint/2010/main" val="326428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88840"/>
            <a:ext cx="8481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Привить молодому специалисту интерес к педагогической деятельности.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полноценную адаптацию молодого специалиста в коллективе,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эмоционально и укрепить веру в себя.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теоретическую, методическую поддержку молодому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в организации воспитательной работы по гражданско- патриотическому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детей.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99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начинающему специалисту, в становлении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с применением эффективных методов и форм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компетентности в воспитательной работе по патриотическому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799" y="458112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Ожидаемые результаты </a:t>
            </a:r>
            <a:r>
              <a:rPr lang="ru-RU" dirty="0"/>
              <a:t>реализации программы наставничества</a:t>
            </a:r>
          </a:p>
          <a:p>
            <a:r>
              <a:rPr lang="ru-RU" dirty="0"/>
              <a:t>Патриотическое воспитание - это не разовые мероприятия, а многоплановая, систематическое, целенаправленная и скоординированная деятельность педагога, включающая в себя организацию массовой работы на постоянной основе при активном участии семьи, </a:t>
            </a:r>
            <a:r>
              <a:rPr lang="ru-RU" dirty="0" smtClean="0"/>
              <a:t> </a:t>
            </a:r>
            <a:r>
              <a:rPr lang="ru-RU" dirty="0"/>
              <a:t>музея.</a:t>
            </a:r>
          </a:p>
        </p:txBody>
      </p:sp>
    </p:spTree>
    <p:extLst>
      <p:ext uri="{BB962C8B-B14F-4D97-AF65-F5344CB8AC3E}">
        <p14:creationId xmlns:p14="http://schemas.microsoft.com/office/powerpoint/2010/main" val="172464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49463"/>
            <a:ext cx="2592288" cy="345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10" y="2149464"/>
            <a:ext cx="2592288" cy="3456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57657"/>
            <a:ext cx="2579996" cy="34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73291"/>
            <a:ext cx="3435012" cy="25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Досуги и развлечения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5457"/>
            <a:ext cx="2409765" cy="3335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92" y="2082226"/>
            <a:ext cx="2575449" cy="32130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04791"/>
            <a:ext cx="3461976" cy="25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3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Досуги и развлечения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38705"/>
            <a:ext cx="2808312" cy="4245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41" y="2038705"/>
            <a:ext cx="3021915" cy="42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Досуги и развлечения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3" y="1628800"/>
            <a:ext cx="3579862" cy="4773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2" y="1628799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50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368</Words>
  <Application>Microsoft Office PowerPoint</Application>
  <PresentationFormat>Экран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«Организация работы по патриотическому воспитанию» Приоритетная форма реализации практики:  педагог-педагог </vt:lpstr>
      <vt:lpstr>Наставник</vt:lpstr>
      <vt:lpstr>Наставляемый</vt:lpstr>
      <vt:lpstr>Презентация PowerPoint</vt:lpstr>
      <vt:lpstr>Праздники</vt:lpstr>
      <vt:lpstr>Праздники</vt:lpstr>
      <vt:lpstr>Досуги и развлечения</vt:lpstr>
      <vt:lpstr>Досуги и развлечения</vt:lpstr>
      <vt:lpstr>Досуги и развлечения</vt:lpstr>
      <vt:lpstr>Досуги и развлечения</vt:lpstr>
      <vt:lpstr>НОД</vt:lpstr>
      <vt:lpstr>НОД</vt:lpstr>
      <vt:lpstr>Взаимодействие с библиотекой</vt:lpstr>
      <vt:lpstr>Взаимодействие с библиотекой</vt:lpstr>
      <vt:lpstr>Работа с родителями</vt:lpstr>
      <vt:lpstr>Семинары и мастер-классы</vt:lpstr>
      <vt:lpstr>Конкурсы в ДОУ с родителями</vt:lpstr>
      <vt:lpstr>Конкурсы</vt:lpstr>
      <vt:lpstr>Повышение квалификации  посещение музея </vt:lpstr>
      <vt:lpstr>Патриотический уголок </vt:lpstr>
      <vt:lpstr>Выборы президента РФ</vt:lpstr>
      <vt:lpstr>Музей в ДОУ</vt:lpstr>
      <vt:lpstr>Проектная деятельность</vt:lpstr>
      <vt:lpstr>Проектная деятельность</vt:lpstr>
      <vt:lpstr>Трудовая деятельность</vt:lpstr>
      <vt:lpstr>Акции</vt:lpstr>
      <vt:lpstr>Экскурсия на кухню знакомство с традиционными блюдами России</vt:lpstr>
      <vt:lpstr>Звезда Победы</vt:lpstr>
      <vt:lpstr> </vt:lpstr>
      <vt:lpstr>Презентация PowerPoint</vt:lpstr>
      <vt:lpstr>Посещение Обоянского краеведческого музея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modified xsi:type="dcterms:W3CDTF">2024-05-05T20:13:58Z</dcterms:modified>
</cp:coreProperties>
</file>